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handoutMasterIdLst>
    <p:handoutMasterId r:id="rId18"/>
  </p:handoutMasterIdLst>
  <p:sldIdLst>
    <p:sldId id="436" r:id="rId2"/>
    <p:sldId id="437" r:id="rId3"/>
    <p:sldId id="408" r:id="rId4"/>
    <p:sldId id="457" r:id="rId5"/>
    <p:sldId id="461" r:id="rId6"/>
    <p:sldId id="462" r:id="rId7"/>
    <p:sldId id="463" r:id="rId8"/>
    <p:sldId id="460" r:id="rId9"/>
    <p:sldId id="464" r:id="rId10"/>
    <p:sldId id="465" r:id="rId11"/>
    <p:sldId id="466" r:id="rId12"/>
    <p:sldId id="467" r:id="rId13"/>
    <p:sldId id="468" r:id="rId14"/>
    <p:sldId id="469" r:id="rId15"/>
    <p:sldId id="455" r:id="rId16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25D"/>
    <a:srgbClr val="F2F2F2"/>
    <a:srgbClr val="778495"/>
    <a:srgbClr val="D9D9D9"/>
    <a:srgbClr val="F9F9F9"/>
    <a:srgbClr val="F4B06C"/>
    <a:srgbClr val="5B795B"/>
    <a:srgbClr val="F8CDA0"/>
    <a:srgbClr val="6B8866"/>
    <a:srgbClr val="5AA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9" autoAdjust="0"/>
    <p:restoredTop sz="94660" autoAdjust="0"/>
  </p:normalViewPr>
  <p:slideViewPr>
    <p:cSldViewPr>
      <p:cViewPr varScale="1">
        <p:scale>
          <a:sx n="166" d="100"/>
          <a:sy n="166" d="100"/>
        </p:scale>
        <p:origin x="208" y="240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14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88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638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322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52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0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03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86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4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6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13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4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571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67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51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5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98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1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4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020272" y="480399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bg1">
                  <a:lumMod val="95000"/>
                </a:scheme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935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31DAEE-F257-41AE-8D65-E74967B829C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46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50" r:id="rId7"/>
    <p:sldLayoutId id="2147483660" r:id="rId8"/>
    <p:sldLayoutId id="2147483661" r:id="rId9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EBA9565-5D20-453C-BFEA-0B6F72F3384D}"/>
              </a:ext>
            </a:extLst>
          </p:cNvPr>
          <p:cNvSpPr/>
          <p:nvPr/>
        </p:nvSpPr>
        <p:spPr>
          <a:xfrm>
            <a:off x="2326833" y="1884118"/>
            <a:ext cx="4748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复旦活动信息站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AD3232-33F2-471B-9445-068CDAD21B50}"/>
              </a:ext>
            </a:extLst>
          </p:cNvPr>
          <p:cNvSpPr/>
          <p:nvPr/>
        </p:nvSpPr>
        <p:spPr>
          <a:xfrm>
            <a:off x="2847895" y="2845289"/>
            <a:ext cx="3706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srgbClr val="39425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项目管理课程结项汇报</a:t>
            </a:r>
          </a:p>
        </p:txBody>
      </p:sp>
      <p:sp>
        <p:nvSpPr>
          <p:cNvPr id="19" name="矩形: 圆角 29">
            <a:extLst>
              <a:ext uri="{FF2B5EF4-FFF2-40B4-BE49-F238E27FC236}">
                <a16:creationId xmlns:a16="http://schemas.microsoft.com/office/drawing/2014/main" id="{65246A2C-D020-4915-BFD1-7FC3CBDF1785}"/>
              </a:ext>
            </a:extLst>
          </p:cNvPr>
          <p:cNvSpPr/>
          <p:nvPr/>
        </p:nvSpPr>
        <p:spPr>
          <a:xfrm rot="8046722" flipV="1">
            <a:off x="-3614224" y="4484783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: 圆角 29">
            <a:extLst>
              <a:ext uri="{FF2B5EF4-FFF2-40B4-BE49-F238E27FC236}">
                <a16:creationId xmlns:a16="http://schemas.microsoft.com/office/drawing/2014/main" id="{65246A2C-D020-4915-BFD1-7FC3CBDF1785}"/>
              </a:ext>
            </a:extLst>
          </p:cNvPr>
          <p:cNvSpPr/>
          <p:nvPr/>
        </p:nvSpPr>
        <p:spPr>
          <a:xfrm rot="18846722" flipV="1">
            <a:off x="-3662985" y="3427450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矩形: 圆角 29">
            <a:extLst>
              <a:ext uri="{FF2B5EF4-FFF2-40B4-BE49-F238E27FC236}">
                <a16:creationId xmlns:a16="http://schemas.microsoft.com/office/drawing/2014/main" id="{65246A2C-D020-4915-BFD1-7FC3CBDF1785}"/>
              </a:ext>
            </a:extLst>
          </p:cNvPr>
          <p:cNvSpPr/>
          <p:nvPr/>
        </p:nvSpPr>
        <p:spPr>
          <a:xfrm rot="8046722" flipV="1">
            <a:off x="6148873" y="745294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矩形: 圆角 29">
            <a:extLst>
              <a:ext uri="{FF2B5EF4-FFF2-40B4-BE49-F238E27FC236}">
                <a16:creationId xmlns:a16="http://schemas.microsoft.com/office/drawing/2014/main" id="{65246A2C-D020-4915-BFD1-7FC3CBDF1785}"/>
              </a:ext>
            </a:extLst>
          </p:cNvPr>
          <p:cNvSpPr/>
          <p:nvPr/>
        </p:nvSpPr>
        <p:spPr>
          <a:xfrm rot="18846722" flipV="1">
            <a:off x="6100112" y="-312039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22886" y="3024253"/>
            <a:ext cx="629434" cy="5243994"/>
            <a:chOff x="2142366" y="3173803"/>
            <a:chExt cx="922075" cy="7682069"/>
          </a:xfrm>
          <a:noFill/>
        </p:grpSpPr>
        <p:sp>
          <p:nvSpPr>
            <p:cNvPr id="23" name="矩形: 圆角 29">
              <a:extLst>
                <a:ext uri="{FF2B5EF4-FFF2-40B4-BE49-F238E27FC236}">
                  <a16:creationId xmlns:a16="http://schemas.microsoft.com/office/drawing/2014/main" id="{65246A2C-D020-4915-BFD1-7FC3CBDF1785}"/>
                </a:ext>
              </a:extLst>
            </p:cNvPr>
            <p:cNvSpPr/>
            <p:nvPr/>
          </p:nvSpPr>
          <p:spPr>
            <a:xfrm rot="8046722" flipV="1">
              <a:off x="-684584" y="7106847"/>
              <a:ext cx="6624736" cy="873314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矩形: 圆角 29">
              <a:extLst>
                <a:ext uri="{FF2B5EF4-FFF2-40B4-BE49-F238E27FC236}">
                  <a16:creationId xmlns:a16="http://schemas.microsoft.com/office/drawing/2014/main" id="{65246A2C-D020-4915-BFD1-7FC3CBDF1785}"/>
                </a:ext>
              </a:extLst>
            </p:cNvPr>
            <p:cNvSpPr/>
            <p:nvPr/>
          </p:nvSpPr>
          <p:spPr>
            <a:xfrm rot="18846722" flipV="1">
              <a:off x="-733345" y="6049514"/>
              <a:ext cx="6624736" cy="873314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752507" y="-2961839"/>
            <a:ext cx="629434" cy="5243994"/>
            <a:chOff x="2142366" y="3173803"/>
            <a:chExt cx="922075" cy="7682069"/>
          </a:xfrm>
          <a:noFill/>
        </p:grpSpPr>
        <p:sp>
          <p:nvSpPr>
            <p:cNvPr id="26" name="矩形: 圆角 29">
              <a:extLst>
                <a:ext uri="{FF2B5EF4-FFF2-40B4-BE49-F238E27FC236}">
                  <a16:creationId xmlns:a16="http://schemas.microsoft.com/office/drawing/2014/main" id="{65246A2C-D020-4915-BFD1-7FC3CBDF1785}"/>
                </a:ext>
              </a:extLst>
            </p:cNvPr>
            <p:cNvSpPr/>
            <p:nvPr/>
          </p:nvSpPr>
          <p:spPr>
            <a:xfrm rot="8046722" flipV="1">
              <a:off x="-684584" y="7106847"/>
              <a:ext cx="6624736" cy="873314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矩形: 圆角 29">
              <a:extLst>
                <a:ext uri="{FF2B5EF4-FFF2-40B4-BE49-F238E27FC236}">
                  <a16:creationId xmlns:a16="http://schemas.microsoft.com/office/drawing/2014/main" id="{65246A2C-D020-4915-BFD1-7FC3CBDF1785}"/>
                </a:ext>
              </a:extLst>
            </p:cNvPr>
            <p:cNvSpPr/>
            <p:nvPr/>
          </p:nvSpPr>
          <p:spPr>
            <a:xfrm rot="18846722" flipV="1">
              <a:off x="-733345" y="6049514"/>
              <a:ext cx="6624736" cy="873314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 animBg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755576" y="33950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成员介绍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755576" y="1417588"/>
            <a:ext cx="6984776" cy="2351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收集分析用户需求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需求范围去定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原型设计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产品验收测试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文档编写、整理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E9266A-767E-D544-AA09-E513CFF0BE0A}"/>
              </a:ext>
            </a:extLst>
          </p:cNvPr>
          <p:cNvSpPr txBox="1">
            <a:spLocks/>
          </p:cNvSpPr>
          <p:nvPr/>
        </p:nvSpPr>
        <p:spPr>
          <a:xfrm>
            <a:off x="754549" y="74107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产品经理 刘欢</a:t>
            </a:r>
            <a:endParaRPr lang="en-GB" altLang="zh-CN" sz="20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9" name="officeArt object">
            <a:extLst>
              <a:ext uri="{FF2B5EF4-FFF2-40B4-BE49-F238E27FC236}">
                <a16:creationId xmlns:a16="http://schemas.microsoft.com/office/drawing/2014/main" id="{3DD0BA1C-72BA-B04A-A361-0424CCA4A5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43851" y="18909"/>
            <a:ext cx="5579435" cy="30963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officeArt object">
            <a:extLst>
              <a:ext uri="{FF2B5EF4-FFF2-40B4-BE49-F238E27FC236}">
                <a16:creationId xmlns:a16="http://schemas.microsoft.com/office/drawing/2014/main" id="{0FF682C5-AFE1-3345-B58A-447B48D565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19872" y="2499742"/>
            <a:ext cx="6119495" cy="32893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90121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755576" y="33950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成员介绍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755576" y="1417588"/>
            <a:ext cx="6984776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项目收益调研分析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前端框架选取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页面布局设计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前端开发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界面交互优化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E9266A-767E-D544-AA09-E513CFF0BE0A}"/>
              </a:ext>
            </a:extLst>
          </p:cNvPr>
          <p:cNvSpPr txBox="1">
            <a:spLocks/>
          </p:cNvSpPr>
          <p:nvPr/>
        </p:nvSpPr>
        <p:spPr>
          <a:xfrm>
            <a:off x="754549" y="74107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前端工程师 龙京奇</a:t>
            </a:r>
            <a:endParaRPr lang="en-GB" altLang="zh-CN" sz="20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314E19-F576-BA4B-A5D2-7E4257FAD8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95936" y="418170"/>
            <a:ext cx="1846580" cy="1631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56BEBB-6E0F-C840-9540-92ABAC1B89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64088" y="1183852"/>
            <a:ext cx="4037330" cy="33820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B12851-2E0D-9B44-A81E-F9F91EC83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953" y="2748729"/>
            <a:ext cx="2222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755576" y="33950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成员介绍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755576" y="1417588"/>
            <a:ext cx="6984776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前端开发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登陆，注销部分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用户反馈中心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个人信息中心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界面交互优化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E9266A-767E-D544-AA09-E513CFF0BE0A}"/>
              </a:ext>
            </a:extLst>
          </p:cNvPr>
          <p:cNvSpPr txBox="1">
            <a:spLocks/>
          </p:cNvSpPr>
          <p:nvPr/>
        </p:nvSpPr>
        <p:spPr>
          <a:xfrm>
            <a:off x="754549" y="74107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前端工程师 张质雅</a:t>
            </a:r>
            <a:endParaRPr lang="en-GB" altLang="zh-CN" sz="20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2D03C9-462F-AA4A-BE33-91DE791282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793"/>
            <a:ext cx="5274310" cy="281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533076-8E9F-984C-AAF6-A6AD9CE0A61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234894"/>
            <a:ext cx="5274310" cy="281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9B7C4C-CE7F-B04B-933C-5406A6A864F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73" y="3435846"/>
            <a:ext cx="5274310" cy="2821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4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755576" y="33950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成员介绍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755576" y="1417588"/>
            <a:ext cx="6984776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确定后端框架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数据库</a:t>
            </a:r>
            <a:r>
              <a:rPr kumimoji="1" lang="en-US" altLang="zh-CN" sz="2000" b="1" dirty="0">
                <a:solidFill>
                  <a:schemeClr val="accent1"/>
                </a:solidFill>
                <a:latin typeface="U.S. 101" pitchFamily="2" charset="0"/>
              </a:rPr>
              <a:t>Schema</a:t>
            </a: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设计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产出接口文档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接口开发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接口自测联调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E9266A-767E-D544-AA09-E513CFF0BE0A}"/>
              </a:ext>
            </a:extLst>
          </p:cNvPr>
          <p:cNvSpPr txBox="1">
            <a:spLocks/>
          </p:cNvSpPr>
          <p:nvPr/>
        </p:nvSpPr>
        <p:spPr>
          <a:xfrm>
            <a:off x="754549" y="74107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后端工程师 王一峰</a:t>
            </a:r>
            <a:endParaRPr lang="en-GB" altLang="zh-CN" sz="20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CA521AF-E549-054D-B8DE-AB74078C6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9872" y="432360"/>
            <a:ext cx="4219426" cy="45876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FB88E9-E04B-C643-AF43-B58215F7AC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76256" y="123478"/>
            <a:ext cx="1930554" cy="54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755576" y="33950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成员介绍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755576" y="1417588"/>
            <a:ext cx="6984776" cy="1889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数据库配置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产出部分接口文档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活动模块接口开发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接口自测联调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E9266A-767E-D544-AA09-E513CFF0BE0A}"/>
              </a:ext>
            </a:extLst>
          </p:cNvPr>
          <p:cNvSpPr txBox="1">
            <a:spLocks/>
          </p:cNvSpPr>
          <p:nvPr/>
        </p:nvSpPr>
        <p:spPr>
          <a:xfrm>
            <a:off x="754549" y="74107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后端工程师 郑宇鑫</a:t>
            </a:r>
            <a:endParaRPr lang="en-GB" altLang="zh-CN" sz="20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8" name="图片 7" descr="732e3ff539a33a328e8917aeda1cfea">
            <a:extLst>
              <a:ext uri="{FF2B5EF4-FFF2-40B4-BE49-F238E27FC236}">
                <a16:creationId xmlns:a16="http://schemas.microsoft.com/office/drawing/2014/main" id="{1EFBD4E1-8F11-8143-AA4D-1CBE83E0EF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01" y="414495"/>
            <a:ext cx="3569335" cy="123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d449e78444b62979b531aaa103ca82b">
            <a:extLst>
              <a:ext uri="{FF2B5EF4-FFF2-40B4-BE49-F238E27FC236}">
                <a16:creationId xmlns:a16="http://schemas.microsoft.com/office/drawing/2014/main" id="{F345F8CD-2922-4B47-936E-4F857735DFE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83478"/>
            <a:ext cx="4144010" cy="13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a4da42b23c2c7f47e0a60763b96b6cc">
            <a:extLst>
              <a:ext uri="{FF2B5EF4-FFF2-40B4-BE49-F238E27FC236}">
                <a16:creationId xmlns:a16="http://schemas.microsoft.com/office/drawing/2014/main" id="{DB30CD23-E986-9E40-BDA1-509FE9C17D5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200466"/>
            <a:ext cx="5272405" cy="20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1576677415(1)">
            <a:extLst>
              <a:ext uri="{FF2B5EF4-FFF2-40B4-BE49-F238E27FC236}">
                <a16:creationId xmlns:a16="http://schemas.microsoft.com/office/drawing/2014/main" id="{9F0137B9-72D2-8E46-B2C4-6CBD3452F46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31" y="319775"/>
            <a:ext cx="3359021" cy="4608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01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6AD3232-33F2-471B-9445-068CDAD21B50}"/>
              </a:ext>
            </a:extLst>
          </p:cNvPr>
          <p:cNvSpPr/>
          <p:nvPr/>
        </p:nvSpPr>
        <p:spPr>
          <a:xfrm>
            <a:off x="2705422" y="2417574"/>
            <a:ext cx="50024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spc="300" dirty="0">
                <a:solidFill>
                  <a:srgbClr val="39425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 YOU</a:t>
            </a:r>
            <a:endParaRPr lang="zh-CN" altLang="en-US" sz="4000" b="1" spc="300" dirty="0">
              <a:solidFill>
                <a:srgbClr val="39425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29">
            <a:extLst>
              <a:ext uri="{FF2B5EF4-FFF2-40B4-BE49-F238E27FC236}">
                <a16:creationId xmlns:a16="http://schemas.microsoft.com/office/drawing/2014/main" id="{65246A2C-D020-4915-BFD1-7FC3CBDF1785}"/>
              </a:ext>
            </a:extLst>
          </p:cNvPr>
          <p:cNvSpPr/>
          <p:nvPr/>
        </p:nvSpPr>
        <p:spPr>
          <a:xfrm rot="8046722" flipV="1">
            <a:off x="-3614224" y="4484783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: 圆角 29">
            <a:extLst>
              <a:ext uri="{FF2B5EF4-FFF2-40B4-BE49-F238E27FC236}">
                <a16:creationId xmlns:a16="http://schemas.microsoft.com/office/drawing/2014/main" id="{65246A2C-D020-4915-BFD1-7FC3CBDF1785}"/>
              </a:ext>
            </a:extLst>
          </p:cNvPr>
          <p:cNvSpPr/>
          <p:nvPr/>
        </p:nvSpPr>
        <p:spPr>
          <a:xfrm rot="18846722" flipV="1">
            <a:off x="-3662985" y="3427450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矩形: 圆角 29">
            <a:extLst>
              <a:ext uri="{FF2B5EF4-FFF2-40B4-BE49-F238E27FC236}">
                <a16:creationId xmlns:a16="http://schemas.microsoft.com/office/drawing/2014/main" id="{65246A2C-D020-4915-BFD1-7FC3CBDF1785}"/>
              </a:ext>
            </a:extLst>
          </p:cNvPr>
          <p:cNvSpPr/>
          <p:nvPr/>
        </p:nvSpPr>
        <p:spPr>
          <a:xfrm rot="8046722" flipV="1">
            <a:off x="6148873" y="745294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矩形: 圆角 29">
            <a:extLst>
              <a:ext uri="{FF2B5EF4-FFF2-40B4-BE49-F238E27FC236}">
                <a16:creationId xmlns:a16="http://schemas.microsoft.com/office/drawing/2014/main" id="{65246A2C-D020-4915-BFD1-7FC3CBDF1785}"/>
              </a:ext>
            </a:extLst>
          </p:cNvPr>
          <p:cNvSpPr/>
          <p:nvPr/>
        </p:nvSpPr>
        <p:spPr>
          <a:xfrm rot="18846722" flipV="1">
            <a:off x="6100112" y="-312039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22886" y="3024253"/>
            <a:ext cx="629434" cy="5243994"/>
            <a:chOff x="2142366" y="3173803"/>
            <a:chExt cx="922075" cy="7682069"/>
          </a:xfrm>
          <a:noFill/>
        </p:grpSpPr>
        <p:sp>
          <p:nvSpPr>
            <p:cNvPr id="23" name="矩形: 圆角 29">
              <a:extLst>
                <a:ext uri="{FF2B5EF4-FFF2-40B4-BE49-F238E27FC236}">
                  <a16:creationId xmlns:a16="http://schemas.microsoft.com/office/drawing/2014/main" id="{65246A2C-D020-4915-BFD1-7FC3CBDF1785}"/>
                </a:ext>
              </a:extLst>
            </p:cNvPr>
            <p:cNvSpPr/>
            <p:nvPr/>
          </p:nvSpPr>
          <p:spPr>
            <a:xfrm rot="8046722" flipV="1">
              <a:off x="-684584" y="7106847"/>
              <a:ext cx="6624736" cy="873314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矩形: 圆角 29">
              <a:extLst>
                <a:ext uri="{FF2B5EF4-FFF2-40B4-BE49-F238E27FC236}">
                  <a16:creationId xmlns:a16="http://schemas.microsoft.com/office/drawing/2014/main" id="{65246A2C-D020-4915-BFD1-7FC3CBDF1785}"/>
                </a:ext>
              </a:extLst>
            </p:cNvPr>
            <p:cNvSpPr/>
            <p:nvPr/>
          </p:nvSpPr>
          <p:spPr>
            <a:xfrm rot="18846722" flipV="1">
              <a:off x="-733345" y="6049514"/>
              <a:ext cx="6624736" cy="873314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752507" y="-2961839"/>
            <a:ext cx="629434" cy="5243994"/>
            <a:chOff x="2142366" y="3173803"/>
            <a:chExt cx="922075" cy="7682069"/>
          </a:xfrm>
          <a:noFill/>
        </p:grpSpPr>
        <p:sp>
          <p:nvSpPr>
            <p:cNvPr id="26" name="矩形: 圆角 29">
              <a:extLst>
                <a:ext uri="{FF2B5EF4-FFF2-40B4-BE49-F238E27FC236}">
                  <a16:creationId xmlns:a16="http://schemas.microsoft.com/office/drawing/2014/main" id="{65246A2C-D020-4915-BFD1-7FC3CBDF1785}"/>
                </a:ext>
              </a:extLst>
            </p:cNvPr>
            <p:cNvSpPr/>
            <p:nvPr/>
          </p:nvSpPr>
          <p:spPr>
            <a:xfrm rot="8046722" flipV="1">
              <a:off x="-684584" y="7106847"/>
              <a:ext cx="6624736" cy="873314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矩形: 圆角 29">
              <a:extLst>
                <a:ext uri="{FF2B5EF4-FFF2-40B4-BE49-F238E27FC236}">
                  <a16:creationId xmlns:a16="http://schemas.microsoft.com/office/drawing/2014/main" id="{65246A2C-D020-4915-BFD1-7FC3CBDF1785}"/>
                </a:ext>
              </a:extLst>
            </p:cNvPr>
            <p:cNvSpPr/>
            <p:nvPr/>
          </p:nvSpPr>
          <p:spPr>
            <a:xfrm rot="18846722" flipV="1">
              <a:off x="-733345" y="6049514"/>
              <a:ext cx="6624736" cy="873314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01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5246A2C-D020-4915-BFD1-7FC3CBDF1785}"/>
              </a:ext>
            </a:extLst>
          </p:cNvPr>
          <p:cNvSpPr/>
          <p:nvPr/>
        </p:nvSpPr>
        <p:spPr>
          <a:xfrm rot="18846722" flipV="1">
            <a:off x="-3189303" y="4092900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7AA868A-BD43-4C3F-A307-9E4FCBF46C19}"/>
              </a:ext>
            </a:extLst>
          </p:cNvPr>
          <p:cNvSpPr/>
          <p:nvPr/>
        </p:nvSpPr>
        <p:spPr>
          <a:xfrm rot="2753278">
            <a:off x="-3189303" y="-52164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3" name="Group 9"/>
          <p:cNvGrpSpPr/>
          <p:nvPr/>
        </p:nvGrpSpPr>
        <p:grpSpPr>
          <a:xfrm>
            <a:off x="107894" y="2252893"/>
            <a:ext cx="1156588" cy="637713"/>
            <a:chOff x="2345143" y="2365645"/>
            <a:chExt cx="1800200" cy="992584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7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3142785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7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6" name="Diamond 11"/>
          <p:cNvSpPr/>
          <p:nvPr/>
        </p:nvSpPr>
        <p:spPr bwMode="auto">
          <a:xfrm>
            <a:off x="1835696" y="466911"/>
            <a:ext cx="739798" cy="739797"/>
          </a:xfrm>
          <a:prstGeom prst="diamond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12"/>
          <p:cNvSpPr/>
          <p:nvPr/>
        </p:nvSpPr>
        <p:spPr bwMode="auto">
          <a:xfrm>
            <a:off x="2529789" y="1289925"/>
            <a:ext cx="739798" cy="739797"/>
          </a:xfrm>
          <a:prstGeom prst="diamond">
            <a:avLst/>
          </a:prstGeom>
          <a:solidFill>
            <a:srgbClr val="39425D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13"/>
          <p:cNvSpPr/>
          <p:nvPr/>
        </p:nvSpPr>
        <p:spPr bwMode="auto">
          <a:xfrm>
            <a:off x="2783576" y="2299210"/>
            <a:ext cx="739798" cy="739797"/>
          </a:xfrm>
          <a:prstGeom prst="diamond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14"/>
          <p:cNvSpPr/>
          <p:nvPr/>
        </p:nvSpPr>
        <p:spPr bwMode="auto">
          <a:xfrm>
            <a:off x="2372296" y="3394570"/>
            <a:ext cx="739798" cy="739797"/>
          </a:xfrm>
          <a:prstGeom prst="diamond">
            <a:avLst/>
          </a:prstGeom>
          <a:solidFill>
            <a:srgbClr val="39425D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72296" y="601087"/>
            <a:ext cx="2771826" cy="35753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A465C">
                    <a:lumMod val="10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项目介绍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3153475" y="1418367"/>
            <a:ext cx="2696150" cy="35753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项目管理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838383">
                  <a:lumMod val="100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" name="TextBox 26"/>
          <p:cNvSpPr txBox="1"/>
          <p:nvPr/>
        </p:nvSpPr>
        <p:spPr>
          <a:xfrm>
            <a:off x="3419872" y="2337862"/>
            <a:ext cx="2545865" cy="467775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2A465C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项目展示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A465C">
                  <a:lumMod val="100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3059832" y="3507854"/>
            <a:ext cx="2545865" cy="3564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团队成员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838383">
                  <a:lumMod val="100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6" name="Diamond 11">
            <a:extLst>
              <a:ext uri="{FF2B5EF4-FFF2-40B4-BE49-F238E27FC236}">
                <a16:creationId xmlns:a16="http://schemas.microsoft.com/office/drawing/2014/main" id="{2EDEA63A-14DA-8A47-9022-56E4DEA3BA03}"/>
              </a:ext>
            </a:extLst>
          </p:cNvPr>
          <p:cNvSpPr/>
          <p:nvPr/>
        </p:nvSpPr>
        <p:spPr bwMode="auto">
          <a:xfrm>
            <a:off x="1686860" y="4306690"/>
            <a:ext cx="739798" cy="739797"/>
          </a:xfrm>
          <a:prstGeom prst="diamond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05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F8DBE3E1-0431-BB42-8D1D-A7CA2FF04E0E}"/>
              </a:ext>
            </a:extLst>
          </p:cNvPr>
          <p:cNvSpPr txBox="1"/>
          <p:nvPr/>
        </p:nvSpPr>
        <p:spPr>
          <a:xfrm>
            <a:off x="2267744" y="4443770"/>
            <a:ext cx="2771826" cy="357533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2A465C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成员工作介绍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A465C">
                  <a:lumMod val="100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827584" y="69954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</a:rPr>
              <a:t>项目背景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755576" y="1417588"/>
            <a:ext cx="69847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b="1" dirty="0">
                <a:solidFill>
                  <a:schemeClr val="accent1"/>
                </a:solidFill>
                <a:latin typeface="U.S. 101" pitchFamily="2" charset="0"/>
              </a:rPr>
              <a:t>复旦校园活动众多，活动信息发布缺乏统一渠道，同学们也缺少获取信息的有效途径，活动信息繁杂且数量众多。为此，我们准备开发复旦活动信息站项目，提供活动发布，浏览，报名等功能，帮助活动发布者更方便的发布宣传活动，也让活动参与者能够更便利地实时获取活动信息。</a:t>
            </a:r>
          </a:p>
        </p:txBody>
      </p:sp>
    </p:spTree>
    <p:extLst>
      <p:ext uri="{BB962C8B-B14F-4D97-AF65-F5344CB8AC3E}">
        <p14:creationId xmlns:p14="http://schemas.microsoft.com/office/powerpoint/2010/main" val="3071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778113" y="33950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</a:rPr>
              <a:t>项目介绍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683568" y="843558"/>
            <a:ext cx="698477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U.S. 101" pitchFamily="2" charset="0"/>
              </a:rPr>
              <a:t>项目初期确定为</a:t>
            </a:r>
            <a:r>
              <a:rPr kumimoji="1" lang="en" altLang="zh-CN" sz="2400" b="1" dirty="0">
                <a:solidFill>
                  <a:schemeClr val="accent1"/>
                </a:solidFill>
                <a:latin typeface="U.S. 101" pitchFamily="2" charset="0"/>
              </a:rPr>
              <a:t>WEB</a:t>
            </a:r>
            <a:r>
              <a:rPr kumimoji="1" lang="zh-CN" altLang="en-US" sz="2400" b="1" dirty="0">
                <a:solidFill>
                  <a:schemeClr val="accent1"/>
                </a:solidFill>
                <a:latin typeface="U.S. 101" pitchFamily="2" charset="0"/>
              </a:rPr>
              <a:t>网页应用，根据进度决定是否添加移动小程序端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U.S. 101" pitchFamily="2" charset="0"/>
              </a:rPr>
              <a:t>包括的基础功能是：登录注册功能，集体账户功能，创建活动功能，浏览活动功能，活动报名功能。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U.S. 101" pitchFamily="2" charset="0"/>
              </a:rPr>
              <a:t>暂定分为“首页”（用户登录后默认展示的页面），“活动浏览页”（用户可以根据活动分类、活动发布时间、活动热度等浏览活动的页面），“活动搜索页”（用户根据活动标题的关键词搜索展示活动的页面），“个人中心”这四个页面（可根据实际情况进行调整）。</a:t>
            </a:r>
          </a:p>
        </p:txBody>
      </p:sp>
    </p:spTree>
    <p:extLst>
      <p:ext uri="{BB962C8B-B14F-4D97-AF65-F5344CB8AC3E}">
        <p14:creationId xmlns:p14="http://schemas.microsoft.com/office/powerpoint/2010/main" val="93297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778113" y="33950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启动阶段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683568" y="843558"/>
            <a:ext cx="69847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确定人员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确定主题，讨论需求，明确需求范围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可行性分析，风险分析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68A839-5FC0-E04C-96EB-A880DF226821}"/>
              </a:ext>
            </a:extLst>
          </p:cNvPr>
          <p:cNvSpPr txBox="1">
            <a:spLocks/>
          </p:cNvSpPr>
          <p:nvPr/>
        </p:nvSpPr>
        <p:spPr>
          <a:xfrm>
            <a:off x="782790" y="238201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计划阶段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9B985D-C945-C24C-8E08-4FC4882DA042}"/>
              </a:ext>
            </a:extLst>
          </p:cNvPr>
          <p:cNvSpPr/>
          <p:nvPr/>
        </p:nvSpPr>
        <p:spPr>
          <a:xfrm>
            <a:off x="683568" y="2931790"/>
            <a:ext cx="6984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工作分工，分解任务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需求分析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讨论产出系统架构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产出初步时间计划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F5FDD0-BA42-E34B-99F5-3AAC8FA0D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87" y="-61752"/>
            <a:ext cx="2443953" cy="30963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C6296F-6288-3849-8EBB-FFF385CD9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1486420"/>
            <a:ext cx="2668987" cy="36570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76F5A2-13EF-0748-8034-0F4B38C747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9401" r="4274"/>
          <a:stretch/>
        </p:blipFill>
        <p:spPr>
          <a:xfrm>
            <a:off x="3478585" y="2211710"/>
            <a:ext cx="3035471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4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778112" y="339502"/>
            <a:ext cx="256975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执行控制阶段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683568" y="843558"/>
            <a:ext cx="6984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小组会议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接口文档修订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开发迭代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测试联调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68A839-5FC0-E04C-96EB-A880DF226821}"/>
              </a:ext>
            </a:extLst>
          </p:cNvPr>
          <p:cNvSpPr txBox="1">
            <a:spLocks/>
          </p:cNvSpPr>
          <p:nvPr/>
        </p:nvSpPr>
        <p:spPr>
          <a:xfrm>
            <a:off x="782790" y="238201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收尾阶段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9B985D-C945-C24C-8E08-4FC4882DA042}"/>
              </a:ext>
            </a:extLst>
          </p:cNvPr>
          <p:cNvSpPr/>
          <p:nvPr/>
        </p:nvSpPr>
        <p:spPr>
          <a:xfrm>
            <a:off x="683568" y="2931790"/>
            <a:ext cx="6984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文档整理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项目验收测试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CE86C-AA4D-6546-AEF7-BB6C7873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62" y="51470"/>
            <a:ext cx="4157605" cy="28803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A1F959-EA63-AF4B-811B-7C8420762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234" y="2859782"/>
            <a:ext cx="5016633" cy="21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827584" y="69954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</a:rPr>
              <a:t>项目展示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D38312-5A99-D342-AAB9-2BD9D36B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89503"/>
            <a:ext cx="4293040" cy="2323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916D5E-1026-A94B-910D-02F8CB0E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" y="1203598"/>
            <a:ext cx="4946476" cy="2621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5567D9-2956-6F46-88B1-D733F4DB5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41" b="11789"/>
          <a:stretch/>
        </p:blipFill>
        <p:spPr>
          <a:xfrm>
            <a:off x="2771800" y="2813651"/>
            <a:ext cx="4752529" cy="23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827584" y="69954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</a:rPr>
              <a:t>团队介绍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755576" y="1417588"/>
            <a:ext cx="70567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U.S. 101" pitchFamily="2" charset="0"/>
              </a:rPr>
              <a:t>刘欣彪、刘欢（产品及测试）</a:t>
            </a:r>
            <a:endParaRPr kumimoji="1" lang="en-US" altLang="zh-CN" sz="24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kumimoji="1" lang="zh-CN" altLang="en-US" sz="24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U.S. 101" pitchFamily="2" charset="0"/>
              </a:rPr>
              <a:t>王一峰、郑宇鑫（后端开发）</a:t>
            </a:r>
            <a:endParaRPr kumimoji="1" lang="en-US" altLang="zh-CN" sz="24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kumimoji="1" lang="zh-CN" altLang="en-US" sz="24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/>
                </a:solidFill>
                <a:latin typeface="U.S. 101" pitchFamily="2" charset="0"/>
              </a:rPr>
              <a:t>龙京奇、张质雅（前端开发）</a:t>
            </a:r>
          </a:p>
        </p:txBody>
      </p:sp>
    </p:spTree>
    <p:extLst>
      <p:ext uri="{BB962C8B-B14F-4D97-AF65-F5344CB8AC3E}">
        <p14:creationId xmlns:p14="http://schemas.microsoft.com/office/powerpoint/2010/main" val="39509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5766FB-0EDF-2E45-9AEE-C6D1D65D9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778017"/>
            <a:ext cx="3707904" cy="1984308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755576" y="33950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成员介绍</a:t>
            </a:r>
            <a:endParaRPr lang="en-GB" altLang="zh-CN" sz="28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17A85-5DA0-DF45-9923-016989310A2F}"/>
              </a:ext>
            </a:extLst>
          </p:cNvPr>
          <p:cNvSpPr/>
          <p:nvPr/>
        </p:nvSpPr>
        <p:spPr>
          <a:xfrm>
            <a:off x="755576" y="1417588"/>
            <a:ext cx="6984776" cy="2351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提出项目创意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讨论确定项目架构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项目进度管理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会议组织、主持</a:t>
            </a:r>
            <a:endParaRPr kumimoji="1" lang="en-US" altLang="zh-CN" sz="2000" b="1" dirty="0">
              <a:solidFill>
                <a:schemeClr val="accent1"/>
              </a:solidFill>
              <a:latin typeface="U.S. 101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accent1"/>
                </a:solidFill>
                <a:latin typeface="U.S. 101" pitchFamily="2" charset="0"/>
              </a:rPr>
              <a:t>文档编写、整理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E9266A-767E-D544-AA09-E513CFF0BE0A}"/>
              </a:ext>
            </a:extLst>
          </p:cNvPr>
          <p:cNvSpPr txBox="1">
            <a:spLocks/>
          </p:cNvSpPr>
          <p:nvPr/>
        </p:nvSpPr>
        <p:spPr>
          <a:xfrm>
            <a:off x="754549" y="74107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838383">
                    <a:lumMod val="10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项目经理 刘欣彪</a:t>
            </a:r>
            <a:endParaRPr lang="en-GB" altLang="zh-CN" sz="2000" b="1" dirty="0">
              <a:solidFill>
                <a:srgbClr val="838383">
                  <a:lumMod val="10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2F9943-4C9A-8F44-AD5A-DE953D573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-92546"/>
            <a:ext cx="3308209" cy="37259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8E9CD4-54CB-4D4C-90A3-EB9C489DF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585264"/>
            <a:ext cx="2329108" cy="39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A465C"/>
      </a:accent1>
      <a:accent2>
        <a:srgbClr val="838383"/>
      </a:accent2>
      <a:accent3>
        <a:srgbClr val="2A465C"/>
      </a:accent3>
      <a:accent4>
        <a:srgbClr val="838383"/>
      </a:accent4>
      <a:accent5>
        <a:srgbClr val="2A465C"/>
      </a:accent5>
      <a:accent6>
        <a:srgbClr val="838383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2A465C"/>
    </a:accent1>
    <a:accent2>
      <a:srgbClr val="838383"/>
    </a:accent2>
    <a:accent3>
      <a:srgbClr val="2A465C"/>
    </a:accent3>
    <a:accent4>
      <a:srgbClr val="838383"/>
    </a:accent4>
    <a:accent5>
      <a:srgbClr val="2A465C"/>
    </a:accent5>
    <a:accent6>
      <a:srgbClr val="838383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469</Words>
  <Application>Microsoft Macintosh PowerPoint</Application>
  <PresentationFormat>全屏显示(16:9)</PresentationFormat>
  <Paragraphs>100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微软雅黑</vt:lpstr>
      <vt:lpstr>U.S. 101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www.51pptmoban.com</dc:title>
  <dc:creator>东方之P</dc:creator>
  <cp:keywords>51PPT模板网</cp:keywords>
  <cp:lastModifiedBy>刘 欣彪</cp:lastModifiedBy>
  <cp:revision>277</cp:revision>
  <dcterms:created xsi:type="dcterms:W3CDTF">2015-12-11T17:46:17Z</dcterms:created>
  <dcterms:modified xsi:type="dcterms:W3CDTF">2019-12-19T09:02:45Z</dcterms:modified>
</cp:coreProperties>
</file>